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</c:v>
                </c:pt>
                <c:pt idx="1">
                  <c:v>70</c:v>
                </c:pt>
                <c:pt idx="2">
                  <c:v>75</c:v>
                </c:pt>
                <c:pt idx="3">
                  <c:v>69</c:v>
                </c:pt>
                <c:pt idx="4">
                  <c:v>67</c:v>
                </c:pt>
                <c:pt idx="5">
                  <c:v>70</c:v>
                </c:pt>
                <c:pt idx="6">
                  <c:v>78</c:v>
                </c:pt>
                <c:pt idx="7">
                  <c:v>62</c:v>
                </c:pt>
                <c:pt idx="8">
                  <c:v>76</c:v>
                </c:pt>
              </c:numCache>
            </c:numRef>
          </c:val>
        </c:ser>
        <c:axId val="67116032"/>
        <c:axId val="67142400"/>
      </c:barChart>
      <c:catAx>
        <c:axId val="67116032"/>
        <c:scaling>
          <c:orientation val="minMax"/>
        </c:scaling>
        <c:axPos val="l"/>
        <c:tickLblPos val="nextTo"/>
        <c:crossAx val="67142400"/>
        <c:crosses val="autoZero"/>
        <c:auto val="1"/>
        <c:lblAlgn val="ctr"/>
        <c:lblOffset val="100"/>
      </c:catAx>
      <c:valAx>
        <c:axId val="67142400"/>
        <c:scaling>
          <c:orientation val="minMax"/>
        </c:scaling>
        <c:axPos val="b"/>
        <c:majorGridlines/>
        <c:numFmt formatCode="General" sourceLinked="1"/>
        <c:tickLblPos val="nextTo"/>
        <c:crossAx val="671160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 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81</c:v>
                </c:pt>
                <c:pt idx="1">
                  <c:v>77</c:v>
                </c:pt>
                <c:pt idx="2">
                  <c:v>78</c:v>
                </c:pt>
                <c:pt idx="3">
                  <c:v>83</c:v>
                </c:pt>
                <c:pt idx="4">
                  <c:v>83</c:v>
                </c:pt>
                <c:pt idx="5">
                  <c:v>83</c:v>
                </c:pt>
                <c:pt idx="6">
                  <c:v>81</c:v>
                </c:pt>
                <c:pt idx="7">
                  <c:v>73</c:v>
                </c:pt>
                <c:pt idx="8">
                  <c:v>75</c:v>
                </c:pt>
              </c:numCache>
            </c:numRef>
          </c:val>
        </c:ser>
        <c:axId val="74487296"/>
        <c:axId val="74488832"/>
      </c:barChart>
      <c:catAx>
        <c:axId val="74487296"/>
        <c:scaling>
          <c:orientation val="minMax"/>
        </c:scaling>
        <c:axPos val="b"/>
        <c:tickLblPos val="nextTo"/>
        <c:crossAx val="74488832"/>
        <c:crosses val="autoZero"/>
        <c:auto val="1"/>
        <c:lblAlgn val="ctr"/>
        <c:lblOffset val="100"/>
      </c:catAx>
      <c:valAx>
        <c:axId val="74488832"/>
        <c:scaling>
          <c:orientation val="minMax"/>
        </c:scaling>
        <c:axPos val="l"/>
        <c:majorGridlines/>
        <c:numFmt formatCode="General" sourceLinked="1"/>
        <c:tickLblPos val="nextTo"/>
        <c:crossAx val="74487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83D2E-8B80-4655-AD6B-E1C693B8EA07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5C65-4707-4D8A-9E2D-D1E7BAB6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5C65-4707-4D8A-9E2D-D1E7BAB66D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5C65-4707-4D8A-9E2D-D1E7BAB66D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5C65-4707-4D8A-9E2D-D1E7BAB66D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5C65-4707-4D8A-9E2D-D1E7BAB66D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unforkids.ru/pictures/neznaika/neznaika17.pn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funforkids.ru/pictures/neznaika/neznaika05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908050"/>
            <a:ext cx="7918450" cy="269240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" name="Picture 12" descr="http://st-gdefon.gallery.world/wallpapers_original/567197_gallery.world.jpg"/>
          <p:cNvPicPr>
            <a:picLocks noChangeAspect="1" noChangeArrowheads="1"/>
          </p:cNvPicPr>
          <p:nvPr/>
        </p:nvPicPr>
        <p:blipFill>
          <a:blip r:embed="rId3" cstate="print"/>
          <a:srcRect r="1037" b="2666"/>
          <a:stretch>
            <a:fillRect/>
          </a:stretch>
        </p:blipFill>
        <p:spPr bwMode="auto">
          <a:xfrm>
            <a:off x="179512" y="620688"/>
            <a:ext cx="8830351" cy="5688632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483768" y="2884143"/>
            <a:ext cx="4320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Аналитический отчет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воспитателя средней группы «Бусинки»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  2016 \ 2017  учебный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085184"/>
            <a:ext cx="3798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Воспитатель: Черкашина И. В.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МБДОУ №3  «Яблочко»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п. Тульский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Взаимодействие с педагогами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689935"/>
            <a:ext cx="8784976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Декабрь 2016 г. /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Районное методическое объединение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Проектная деятельность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«Приобщение детей дошкольного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возраста к художественной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итературе через знакомство 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творчеством Н. Н. Носова».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</a:b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Открытый просмотр занятия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7030A0"/>
                </a:solidFill>
              </a:rPr>
              <a:t>Тема: «Добрый сказочник и друг детей Н. Н. Носов».</a:t>
            </a:r>
            <a:endParaRPr lang="ru-RU" sz="2400" u="sng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Апрель 2017 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Открытый просмотр занятия в ДОУ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Интегрированное занятие.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Тема «В поисках дружбы».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АМА фото\Весна 2017\DSCN2635.JPG"/>
          <p:cNvPicPr>
            <a:picLocks noChangeAspect="1" noChangeArrowheads="1"/>
          </p:cNvPicPr>
          <p:nvPr/>
        </p:nvPicPr>
        <p:blipFill>
          <a:blip r:embed="rId2" cstate="print"/>
          <a:srcRect l="5239" t="33177" r="13556" b="3962"/>
          <a:stretch>
            <a:fillRect/>
          </a:stretch>
        </p:blipFill>
        <p:spPr bwMode="auto">
          <a:xfrm>
            <a:off x="5076055" y="4365104"/>
            <a:ext cx="3968441" cy="2304256"/>
          </a:xfrm>
          <a:prstGeom prst="rect">
            <a:avLst/>
          </a:prstGeom>
          <a:noFill/>
        </p:spPr>
      </p:pic>
      <p:pic>
        <p:nvPicPr>
          <p:cNvPr id="1027" name="Picture 3" descr="D:\МАМА фото\Новые ФОТО 2017 носов\DSCN2108.JPG"/>
          <p:cNvPicPr>
            <a:picLocks noChangeAspect="1" noChangeArrowheads="1"/>
          </p:cNvPicPr>
          <p:nvPr/>
        </p:nvPicPr>
        <p:blipFill>
          <a:blip r:embed="rId3" cstate="print"/>
          <a:srcRect l="2883" t="24346"/>
          <a:stretch>
            <a:fillRect/>
          </a:stretch>
        </p:blipFill>
        <p:spPr bwMode="auto">
          <a:xfrm>
            <a:off x="4897739" y="1124744"/>
            <a:ext cx="406674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Взаимодействие с родителями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Родительские собрания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1. Сентябрь.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Тема «Особенности возраста и организации жизни детей старшей группы».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Цель: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расширение знаний родителей о старшем возрасте детей и их отличительных особенностях; укрепление взаимодействия между педагогами и родителями; повышение педагогической культуры родителей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2. Декабрь.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Тема «Развитие интереса к книге».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Цель: </a:t>
            </a:r>
            <a:r>
              <a:rPr lang="ru-RU" dirty="0" smtClean="0">
                <a:solidFill>
                  <a:srgbClr val="7030A0"/>
                </a:solidFill>
              </a:rPr>
              <a:t>приобщение детей дошкольного возраста к художественной литературе.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3.Апрель. </a:t>
            </a:r>
            <a:r>
              <a:rPr lang="ru-RU" b="1" dirty="0" smtClean="0">
                <a:solidFill>
                  <a:srgbClr val="7030A0"/>
                </a:solidFill>
              </a:rPr>
              <a:t>Тема: «Здоровый образ жизни: польза и вред современных гаджетов».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Цель: </a:t>
            </a:r>
            <a:r>
              <a:rPr lang="ru-RU" dirty="0" smtClean="0">
                <a:solidFill>
                  <a:srgbClr val="7030A0"/>
                </a:solidFill>
              </a:rPr>
              <a:t>познакомить  родителей  с информацией о влиянии планшета »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Анкетирование  «Как хорошо вы знаете своего ребёнка».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4. Май. </a:t>
            </a:r>
            <a:r>
              <a:rPr lang="ru-RU" b="1" dirty="0" smtClean="0">
                <a:solidFill>
                  <a:srgbClr val="7030A0"/>
                </a:solidFill>
              </a:rPr>
              <a:t>Тема «Успехи нашей группы».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Цель: </a:t>
            </a:r>
            <a:r>
              <a:rPr lang="ru-RU" dirty="0" smtClean="0">
                <a:solidFill>
                  <a:srgbClr val="7030A0"/>
                </a:solidFill>
              </a:rPr>
              <a:t>подведение итогов учебного года. Награждение победителей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конкурсов. Укрепление взаимодействия между педагогами и родителями.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10" descr="http://www.children37.ru/930869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45224"/>
            <a:ext cx="2035139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Конкурсы с участием родителей</a:t>
            </a:r>
            <a:endParaRPr lang="ru-RU" sz="32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888375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Выставка совместных поделок детей и родителей  по любимым произведениям Н. Носова.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D:\МАМА фото\Новые ФОТО 2017 носов\DSCN2131.jpg"/>
          <p:cNvPicPr>
            <a:picLocks noChangeAspect="1" noChangeArrowheads="1"/>
          </p:cNvPicPr>
          <p:nvPr/>
        </p:nvPicPr>
        <p:blipFill>
          <a:blip r:embed="rId3" cstate="print"/>
          <a:srcRect b="5229"/>
          <a:stretch>
            <a:fillRect/>
          </a:stretch>
        </p:blipFill>
        <p:spPr bwMode="auto">
          <a:xfrm>
            <a:off x="683568" y="1772816"/>
            <a:ext cx="7527196" cy="3888432"/>
          </a:xfrm>
          <a:prstGeom prst="rect">
            <a:avLst/>
          </a:prstGeom>
          <a:noFill/>
        </p:spPr>
      </p:pic>
      <p:pic>
        <p:nvPicPr>
          <p:cNvPr id="6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96336" y="4797152"/>
            <a:ext cx="1224136" cy="1929196"/>
          </a:xfrm>
          <a:prstGeom prst="rect">
            <a:avLst/>
          </a:prstGeom>
        </p:spPr>
      </p:pic>
      <p:pic>
        <p:nvPicPr>
          <p:cNvPr id="7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869160"/>
            <a:ext cx="1512168" cy="1724772"/>
          </a:xfrm>
          <a:prstGeom prst="rect">
            <a:avLst/>
          </a:prstGeom>
        </p:spPr>
      </p:pic>
      <p:pic>
        <p:nvPicPr>
          <p:cNvPr id="8" name="Picture 18" descr="http://www.ccdi.ru/upload/forum/f1499e8d0898c21649de1d5a0155818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21967">
            <a:off x="2339752" y="5009926"/>
            <a:ext cx="4464496" cy="318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Выставка совместных работ детей и родителей  «Космические фантазии».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9939" name="Picture 3" descr="D:\МАМА фото\Весна 2017\DSCN2750.jpg"/>
          <p:cNvPicPr>
            <a:picLocks noChangeAspect="1" noChangeArrowheads="1"/>
          </p:cNvPicPr>
          <p:nvPr/>
        </p:nvPicPr>
        <p:blipFill>
          <a:blip r:embed="rId2" cstate="print"/>
          <a:srcRect t="4651" r="4059"/>
          <a:stretch>
            <a:fillRect/>
          </a:stretch>
        </p:blipFill>
        <p:spPr bwMode="auto">
          <a:xfrm>
            <a:off x="4716016" y="3393651"/>
            <a:ext cx="4104456" cy="3059685"/>
          </a:xfrm>
          <a:prstGeom prst="rect">
            <a:avLst/>
          </a:prstGeom>
          <a:noFill/>
        </p:spPr>
      </p:pic>
      <p:pic>
        <p:nvPicPr>
          <p:cNvPr id="5" name="Picture 2" descr="D:\МАМА фото\Весна 2017\DSCN2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752528" cy="2952328"/>
          </a:xfrm>
          <a:prstGeom prst="rect">
            <a:avLst/>
          </a:prstGeom>
          <a:noFill/>
        </p:spPr>
      </p:pic>
      <p:pic>
        <p:nvPicPr>
          <p:cNvPr id="8" name="Содержимое 7" descr="http://1.bp.blogspot.com/-kzLFWkRy_zM/UrWvnpQBndI/AAAAAAAASFo/-OLtKQQKE4g/s1600/i0Ce2x8rKaMtFRGVZYa98aHS9jc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90980">
            <a:off x="5940152" y="1268760"/>
            <a:ext cx="2242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http://www.ccdi.ru/upload/forum/f1499e8d0898c21649de1d5a015581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1967">
            <a:off x="403039" y="4046470"/>
            <a:ext cx="4464496" cy="318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Интересный события в жизни группы:</a:t>
            </a:r>
            <a:endParaRPr lang="ru-RU" sz="32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838815"/>
            <a:ext cx="7560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Праздник «Путешествие к дереву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знаний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40962" name="Picture 2" descr="D:\МАМА фото\ДЕНЬ знаний 2016\DSCN1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36711"/>
            <a:ext cx="2711662" cy="2033977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512" y="2465463"/>
            <a:ext cx="4392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раздник Осени.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pic>
        <p:nvPicPr>
          <p:cNvPr id="40965" name="Picture 5" descr="D:\МАМА фото\Новые ФОТО 2017 носов\Лето, Досвиданья, лето  + осень\DSCN1951.JPG"/>
          <p:cNvPicPr>
            <a:picLocks noChangeAspect="1" noChangeArrowheads="1"/>
          </p:cNvPicPr>
          <p:nvPr/>
        </p:nvPicPr>
        <p:blipFill>
          <a:blip r:embed="rId3" cstate="print"/>
          <a:srcRect b="12903"/>
          <a:stretch>
            <a:fillRect/>
          </a:stretch>
        </p:blipFill>
        <p:spPr bwMode="auto">
          <a:xfrm>
            <a:off x="3059832" y="2276872"/>
            <a:ext cx="2975995" cy="19442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4365104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Новогодний праздник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67" name="Picture 7" descr="E:\новый год 2017\IMG_6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7653"/>
            <a:ext cx="6505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Тематический праздник, посвящённый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Дню защитника Отечества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АМА фото\зима 2017\Масленица 2017\8O (39).JPG"/>
          <p:cNvPicPr>
            <a:picLocks noChangeAspect="1" noChangeArrowheads="1"/>
          </p:cNvPicPr>
          <p:nvPr/>
        </p:nvPicPr>
        <p:blipFill>
          <a:blip r:embed="rId2" cstate="print"/>
          <a:srcRect t="29744"/>
          <a:stretch>
            <a:fillRect/>
          </a:stretch>
        </p:blipFill>
        <p:spPr bwMode="auto">
          <a:xfrm>
            <a:off x="4139952" y="2420888"/>
            <a:ext cx="3910705" cy="2060848"/>
          </a:xfrm>
          <a:prstGeom prst="rect">
            <a:avLst/>
          </a:prstGeom>
          <a:noFill/>
        </p:spPr>
      </p:pic>
      <p:pic>
        <p:nvPicPr>
          <p:cNvPr id="1028" name="Picture 4" descr="D:\МАМА фото\зима 2017\23. 02.17\DSCN2393.JPG"/>
          <p:cNvPicPr>
            <a:picLocks noChangeAspect="1" noChangeArrowheads="1"/>
          </p:cNvPicPr>
          <p:nvPr/>
        </p:nvPicPr>
        <p:blipFill>
          <a:blip r:embed="rId3" cstate="print"/>
          <a:srcRect l="19120" t="24745" r="5872" b="24275"/>
          <a:stretch>
            <a:fillRect/>
          </a:stretch>
        </p:blipFill>
        <p:spPr bwMode="auto">
          <a:xfrm>
            <a:off x="4860031" y="476672"/>
            <a:ext cx="3672409" cy="187220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2780928"/>
            <a:ext cx="5040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Фольклорный праздник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«Широкая Масленица».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64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Досуг «Зимние забавы: мы мороза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не боимся, а гуляем, веселимся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32" name="Picture 8" descr="D:\МАМА фото\зима 2017\IMG_20170203_115236.jpg"/>
          <p:cNvPicPr>
            <a:picLocks noChangeAspect="1" noChangeArrowheads="1"/>
          </p:cNvPicPr>
          <p:nvPr/>
        </p:nvPicPr>
        <p:blipFill>
          <a:blip r:embed="rId4" cstate="print"/>
          <a:srcRect b="12482"/>
          <a:stretch>
            <a:fillRect/>
          </a:stretch>
        </p:blipFill>
        <p:spPr bwMode="auto">
          <a:xfrm>
            <a:off x="5436096" y="4509120"/>
            <a:ext cx="3240360" cy="2126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56429"/>
            <a:ext cx="698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Праздник, посвященный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Международному женскому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Дню 8 Марта.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1520" y="2590323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Досуг «Путешествие в страну игр».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44036" name="Picture 4" descr="D:\МАМА фото\Весна 2017\DSCN2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3096344" cy="2322521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51520" y="4737168"/>
            <a:ext cx="4968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Фольклорно-экологический праздник «Весна пришла!»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44038" name="Picture 6" descr="D:\МАМА фото\Весна 2017\DSCN2895.jpg"/>
          <p:cNvPicPr>
            <a:picLocks noChangeAspect="1" noChangeArrowheads="1"/>
          </p:cNvPicPr>
          <p:nvPr/>
        </p:nvPicPr>
        <p:blipFill>
          <a:blip r:embed="rId3" cstate="print"/>
          <a:srcRect l="7764" t="22850" b="4694"/>
          <a:stretch>
            <a:fillRect/>
          </a:stretch>
        </p:blipFill>
        <p:spPr bwMode="auto">
          <a:xfrm>
            <a:off x="5292080" y="4653136"/>
            <a:ext cx="3421820" cy="2016224"/>
          </a:xfrm>
          <a:prstGeom prst="rect">
            <a:avLst/>
          </a:prstGeom>
          <a:noFill/>
        </p:spPr>
      </p:pic>
      <p:pic>
        <p:nvPicPr>
          <p:cNvPr id="8" name="Picture 3" descr="D:\МАМА фото\зима 2017\IMG_20170213_104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76872"/>
            <a:ext cx="2913701" cy="2435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339690"/>
            <a:ext cx="489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Путешествие на планету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Шелезяка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9512" y="2989777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Тематический праздник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«День Победы»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45059" name="Picture 3" descr="D:\МАМА фото\Весна 2017\DSCN2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676875" cy="2798620"/>
          </a:xfrm>
          <a:prstGeom prst="rect">
            <a:avLst/>
          </a:prstGeom>
          <a:noFill/>
        </p:spPr>
      </p:pic>
      <p:pic>
        <p:nvPicPr>
          <p:cNvPr id="45061" name="Picture 5" descr="D:\МАМА фото\Весна 2017\9 Мая\DSCN3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3240035" cy="2430300"/>
          </a:xfrm>
          <a:prstGeom prst="rect">
            <a:avLst/>
          </a:prstGeom>
          <a:noFill/>
        </p:spPr>
      </p:pic>
      <p:pic>
        <p:nvPicPr>
          <p:cNvPr id="7" name="Picture 4" descr="D:\МАМА фото\Весна 2017\9 Мая\DSCN2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28999"/>
            <a:ext cx="3456384" cy="2592581"/>
          </a:xfrm>
          <a:prstGeom prst="rect">
            <a:avLst/>
          </a:prstGeom>
          <a:noFill/>
        </p:spPr>
      </p:pic>
      <p:pic>
        <p:nvPicPr>
          <p:cNvPr id="8" name="Содержимое 7" descr="http://1.bp.blogspot.com/-kzLFWkRy_zM/UrWvnpQBndI/AAAAAAAASFo/-OLtKQQKE4g/s1600/i0Ce2x8rKaMtFRGVZYa98aHS9jc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37245">
            <a:off x="1211312" y="1044007"/>
            <a:ext cx="2598518" cy="178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7" descr="http://1.bp.blogspot.com/-kzLFWkRy_zM/UrWvnpQBndI/AAAAAAAASFo/-OLtKQQKE4g/s1600/i0Ce2x8rKaMtFRGVZYa98aHS9jc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39515">
            <a:off x="-109590" y="4212868"/>
            <a:ext cx="2668245" cy="19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Перспектива профессионального саморазвития: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5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Самообразование 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Тема: </a:t>
            </a:r>
            <a:r>
              <a:rPr lang="ru-RU" dirty="0" smtClean="0">
                <a:solidFill>
                  <a:srgbClr val="7030A0"/>
                </a:solidFill>
              </a:rPr>
              <a:t>«Развитие умственных способностей детей  старшего дошкольного возраста посредством  дидактических игр».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Кружковая деятельность .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Кружок «Светлячок»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Направление: </a:t>
            </a:r>
            <a:r>
              <a:rPr lang="ru-RU" dirty="0" smtClean="0">
                <a:solidFill>
                  <a:srgbClr val="7030A0"/>
                </a:solidFill>
              </a:rPr>
              <a:t>художественная  деятельность (иллюстрация  детских литературных произведений).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6082" name="Picture 2" descr="D:\МАМА фото\Весна 2017\DSCN2689.JPG"/>
          <p:cNvPicPr>
            <a:picLocks noChangeAspect="1" noChangeArrowheads="1"/>
          </p:cNvPicPr>
          <p:nvPr/>
        </p:nvPicPr>
        <p:blipFill>
          <a:blip r:embed="rId2" cstate="print"/>
          <a:srcRect b="8850"/>
          <a:stretch>
            <a:fillRect/>
          </a:stretch>
        </p:blipFill>
        <p:spPr bwMode="auto">
          <a:xfrm>
            <a:off x="323528" y="3212976"/>
            <a:ext cx="4107509" cy="2808312"/>
          </a:xfrm>
          <a:prstGeom prst="rect">
            <a:avLst/>
          </a:prstGeom>
          <a:noFill/>
        </p:spPr>
      </p:pic>
      <p:pic>
        <p:nvPicPr>
          <p:cNvPr id="46083" name="Picture 3" descr="D:\МАМА фото\ФОТО заняте рис\IMG_20161026_104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316760" cy="2793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13285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dirty="0"/>
          </a:p>
        </p:txBody>
      </p:sp>
      <p:pic>
        <p:nvPicPr>
          <p:cNvPr id="3" name="Содержимое 9" descr="https://arhivurokov.ru/videouroki/html/2016/12/17/v_585577c70b8a4/99674374_1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5256584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nachalo4ka.ru/wp-content/uploads/2014/08/0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6790">
            <a:off x="6067493" y="1115778"/>
            <a:ext cx="1706296" cy="1512168"/>
          </a:xfrm>
          <a:prstGeom prst="rect">
            <a:avLst/>
          </a:prstGeom>
          <a:noFill/>
        </p:spPr>
      </p:pic>
      <p:pic>
        <p:nvPicPr>
          <p:cNvPr id="5" name="Picture 8" descr="http://nachalo4ka.ru/wp-content/uploads/2014/08/0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8386" flipH="1">
            <a:off x="1041491" y="1124744"/>
            <a:ext cx="155661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Психологическая особенность возрастной группы детей 5 – 6 лет.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3265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Краткая характеристика группы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087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Развитие личности.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645025"/>
            <a:ext cx="4536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Развитие психических процессов.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24745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Происходит интенсивное развитие интеллектуальной, нравственно-волевой и эмоциональной сфер личности. Ребенок в этом возрасте становится все более активным в познании. Он познает мир, окружающих его людей и себя, что позволяет ему выработать собственный стиль деятельности, основанный на его особенностях и облегчающий социализацию.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Повышается общий уровень физической выносливости.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В старшем дошкольном возрасте возрастают возможности памяти, возникает намеренное запоминание в целях последующего воспроизведения материала, более устойчивым становится внимание. Происходит развитие всех познавательных психических процессов. У детей снижаются пороги ощущений. Повышаются острота зрения и точность цветоразличения, развивается фонематический и звуковысотный слух.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1" y="472514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Восприятие.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01317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5-6 лет продолжает развиваться, совершенствуется восприятие цвета, формы, величины. Ребенок легко выстраивает в ряд по возрастанию и убыванию до 10 различных предметов, рисует в тетради в клетку геометрические фигуры; выделяет в предметах детали, похожие на эти фигуры; ориентируется на листе бумаги. Он способен воспринимать и классическую музыку. Количество одновременно воспринимаемых объектов – не более двух.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Главный помощник и идейный вдохновитель.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МАМА !!!!!!!\DSCN6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9" b="3908"/>
          <a:stretch>
            <a:fillRect/>
          </a:stretch>
        </p:blipFill>
        <p:spPr bwMode="auto">
          <a:xfrm>
            <a:off x="696352" y="2132856"/>
            <a:ext cx="7751295" cy="3816424"/>
          </a:xfrm>
          <a:prstGeom prst="rect">
            <a:avLst/>
          </a:prstGeom>
          <a:noFill/>
        </p:spPr>
      </p:pic>
      <p:pic>
        <p:nvPicPr>
          <p:cNvPr id="6" name="Picture 2" descr="http://anyamashka.ru/s/e/2/3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301208"/>
            <a:ext cx="2257425" cy="428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Внимание.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Внимание детей становится более устойчивым и произвольным. Но устойчивость пока невелика (достигает 10-15 минут) и зависит от индивидуальных особенностей ребенка и условий обучения. Помимо устойчивости внимания, развивается переключаемость и распределение внимания.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Память.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Объем памяти изменяется несущественно. Улучшается ее устойчивость. Появляются произвольные формы психической активности, элементы ее произвольности. Возможно как непроизвольное, так и произвольное запоминание, однако пока преобладает непроизвольная память.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Мышление.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Ведущее значение приобретает наглядно-образное мышление, которое позволяет ребенку решать более сложные задачи с использованием обобщенных наглядных средств (схем, чертежей и пр.) К наглядно-действенному мышлению дети прибегают для выявления необходимых связей. Развивается прогностическая функция мышления, что позволяет ребенку видеть перспективу событий, предвидеть близкие и отдаленные последствия собственных действий и поступков.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</a:rPr>
              <a:t>Воображение.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Развитие воображения позволяет детям этого возраста сочинять сказки, оригинальные и последовательно разворачивающиеся истории.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16" descr="http://wiki.botva.ru/images/f/f0/Glass_beads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1435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Речь.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Продолжает совершенствоваться звуковая сторона речи. Развивается фонематический слух, интонационная выразительность при чтении стихов в сюжетно-ролевой игре и в повседневной жизни. Совершенствуется грамматический строй речи, богаче становится лексика: активно используются синонимы и антонимы. Развивается связная речь.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Благодаря активно развивающейся памяти для ребенка 5-6 лет становится доступным чтение с продолжением.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4888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Игровая деятельность. </a:t>
            </a:r>
            <a:r>
              <a:rPr lang="ru-RU" b="1" dirty="0" smtClean="0">
                <a:solidFill>
                  <a:srgbClr val="7030A0"/>
                </a:solidFill>
              </a:rPr>
              <a:t>Детские игровые объединения имеют непостоянный состав, который определяется, как правило, содержанием игры. В 5 лет формируются микрогруппы по 4-6 человек, в основном одного пола, и только 8 % из них – смешанные.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</a:rPr>
              <a:t>Развивается и сюжетно-ролевая игра: в ее процессе ребенок фантазирует, проявляет смекалку, он уже предпочитает быть положительным героем, так как игра отражает реальные социальные роли.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</a:rPr>
              <a:t>Взаимоотношения со сверстниками. </a:t>
            </a:r>
            <a:r>
              <a:rPr lang="ru-RU" b="1" dirty="0" smtClean="0">
                <a:solidFill>
                  <a:srgbClr val="7030A0"/>
                </a:solidFill>
              </a:rPr>
              <a:t>Возрастающая потребность старших дошкольников в общении со сверстниками, в совместных играх и деятельности приводит к возникновению детского сообщества. Развивается система межличностных отношений, взаимных симпатий и привязанностей. Дети чаще играют со сверстниками небольшими группами от двух до пяти человек. Они становятся избирательны во взаимоотношениях и общении.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2" descr="http://dbo.ru/upload/big/2_15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12231"/>
            <a:ext cx="936104" cy="118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Группа «Бусинки»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Всего – 29 человек : мальчиков – 9, девочек – 20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МАМА фото\Новые ФОТО 2017 носов\DSCN2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632848" cy="5350862"/>
          </a:xfrm>
          <a:prstGeom prst="rect">
            <a:avLst/>
          </a:prstGeom>
          <a:noFill/>
        </p:spPr>
      </p:pic>
      <p:pic>
        <p:nvPicPr>
          <p:cNvPr id="4" name="Picture 16" descr="http://wiki.botva.ru/images/f/f0/Glass_beads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</p:spPr>
      </p:pic>
      <p:pic>
        <p:nvPicPr>
          <p:cNvPr id="5" name="Picture 8" descr="http://nachalo4ka.ru/wp-content/uploads/2014/08/01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700808"/>
            <a:ext cx="812522" cy="720080"/>
          </a:xfrm>
          <a:prstGeom prst="rect">
            <a:avLst/>
          </a:prstGeom>
          <a:noFill/>
        </p:spPr>
      </p:pic>
      <p:pic>
        <p:nvPicPr>
          <p:cNvPr id="7" name="Picture 10" descr="http://www.playcast.ru/uploads/2016/05/29/1881539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079568" y="3361593"/>
            <a:ext cx="2385467" cy="360040"/>
          </a:xfrm>
          <a:prstGeom prst="rect">
            <a:avLst/>
          </a:prstGeom>
          <a:noFill/>
        </p:spPr>
      </p:pic>
      <p:pic>
        <p:nvPicPr>
          <p:cNvPr id="12" name="Picture 10" descr="http://www.playcast.ru/uploads/2016/05/29/18815390.png"/>
          <p:cNvPicPr>
            <a:picLocks noChangeAspect="1" noChangeArrowheads="1"/>
          </p:cNvPicPr>
          <p:nvPr/>
        </p:nvPicPr>
        <p:blipFill>
          <a:blip r:embed="rId6" cstate="print"/>
          <a:srcRect r="68192"/>
          <a:stretch>
            <a:fillRect/>
          </a:stretch>
        </p:blipFill>
        <p:spPr bwMode="auto">
          <a:xfrm rot="5400000">
            <a:off x="6295590" y="2425490"/>
            <a:ext cx="51326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Посещаемость в течении учебного года</a:t>
            </a:r>
            <a:endParaRPr lang="ru-RU" sz="3200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3528" y="1397000"/>
          <a:ext cx="48245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436096" y="1951673"/>
            <a:ext cx="33843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сентябрь  -  71%</a:t>
            </a:r>
            <a:endParaRPr lang="ru-RU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октябрь -      70%</a:t>
            </a:r>
            <a:endParaRPr lang="ru-RU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ноябрь –      75%</a:t>
            </a:r>
            <a:endParaRPr lang="ru-RU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декабрь  -     69%</a:t>
            </a:r>
            <a:endParaRPr lang="ru-RU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январь     - 67%</a:t>
            </a:r>
            <a:endParaRPr lang="ru-RU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февраль   - 70%</a:t>
            </a:r>
            <a:endParaRPr lang="ru-RU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март      -   78%</a:t>
            </a:r>
            <a:endParaRPr lang="ru-RU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апрель      -  62%</a:t>
            </a:r>
            <a:endParaRPr lang="ru-RU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май         - 76%</a:t>
            </a:r>
            <a:endParaRPr lang="ru-RU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dbo.ru/upload/big/2_15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229200"/>
            <a:ext cx="1080120" cy="137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Кружковая деятельность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7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Направление 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нравственно – патриотическое воспитание детей 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Название : </a:t>
            </a:r>
            <a:r>
              <a:rPr lang="ru-RU" b="1" dirty="0" smtClean="0">
                <a:solidFill>
                  <a:srgbClr val="7030A0"/>
                </a:solidFill>
              </a:rPr>
              <a:t>«Родничок».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Цель: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формирование социально-активной личности.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Задачи: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1.Формирование у детей основ патриотизма и гражданственности.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2.Развивать толерантность, чувство собственного достоинства.     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3.Воспитывать уважение традициям своего и других народов.    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МАМА фото\Весна 2017\9 Мая\DSCN2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4583609" cy="3438095"/>
          </a:xfrm>
          <a:prstGeom prst="rect">
            <a:avLst/>
          </a:prstGeom>
          <a:noFill/>
        </p:spPr>
      </p:pic>
      <p:pic>
        <p:nvPicPr>
          <p:cNvPr id="5" name="Picture 10" descr="https://ds04.infourok.ru/uploads/ex/0b73/00028ffa-89bac49f/hello_html_40151a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79512" y="5301208"/>
            <a:ext cx="1872208" cy="1115970"/>
          </a:xfrm>
          <a:prstGeom prst="rect">
            <a:avLst/>
          </a:prstGeom>
          <a:noFill/>
        </p:spPr>
      </p:pic>
      <p:pic>
        <p:nvPicPr>
          <p:cNvPr id="6" name="Picture 10" descr="https://ds04.infourok.ru/uploads/ex/0b73/00028ffa-89bac49f/hello_html_40151a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7020272" y="5373216"/>
            <a:ext cx="1872208" cy="111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4888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Перспективный план</a:t>
            </a:r>
          </a:p>
          <a:p>
            <a:pPr algn="ctr"/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764703"/>
          <a:ext cx="8208912" cy="5616624"/>
        </p:xfrm>
        <a:graphic>
          <a:graphicData uri="http://schemas.openxmlformats.org/drawingml/2006/table">
            <a:tbl>
              <a:tblPr/>
              <a:tblGrid>
                <a:gridCol w="2383852"/>
                <a:gridCol w="5825060"/>
              </a:tblGrid>
              <a:tr h="41124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u="none" strike="noStrike" kern="1200" dirty="0">
                          <a:solidFill>
                            <a:schemeClr val="lt1"/>
                          </a:solidFill>
                          <a:latin typeface="Constantia"/>
                        </a:rPr>
                        <a:t>Разделы</a:t>
                      </a:r>
                      <a:endParaRPr lang="ru-RU" sz="1200" b="1" i="0" u="none" strike="noStrike" kern="1200" dirty="0">
                        <a:solidFill>
                          <a:schemeClr val="lt1"/>
                        </a:solidFill>
                        <a:latin typeface="Constantia"/>
                      </a:endParaRP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u="none" strike="noStrike" kern="1200" dirty="0">
                          <a:solidFill>
                            <a:schemeClr val="lt1"/>
                          </a:solidFill>
                          <a:latin typeface="Constantia"/>
                        </a:rPr>
                        <a:t> задачи</a:t>
                      </a:r>
                      <a:endParaRPr lang="ru-RU" sz="1200" b="1" i="0" u="none" strike="noStrike" kern="1200" dirty="0">
                        <a:solidFill>
                          <a:schemeClr val="lt1"/>
                        </a:solidFill>
                        <a:latin typeface="Constantia"/>
                      </a:endParaRP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8302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2060"/>
                          </a:solidFill>
                          <a:latin typeface="Constantia"/>
                        </a:rPr>
                        <a:t>1.Страна, в которой мы живём.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latin typeface="Constantia"/>
                        </a:rPr>
                        <a:t>Формировать у детей представление о Родине, как о родной стране, формировать  у детей знания о государственных символах России.                                                               Воспитывать уважение к государственным символам. 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8302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latin typeface="Constantia"/>
                        </a:rPr>
                        <a:t>2.Памятные даты.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latin typeface="Constantia"/>
                        </a:rPr>
                        <a:t>Знакомить детей с государственными праздниками, историей их возникновения. Вызвать интерес к истории своего Отечества. Воспитывать в детях патриотизм, чувство гордости за свой народ.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221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2060"/>
                          </a:solidFill>
                          <a:latin typeface="Constantia"/>
                        </a:rPr>
                        <a:t>3.Родной край.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latin typeface="Constantia"/>
                        </a:rPr>
                        <a:t>Расширять знания детей об истории посёлка; воспитывать любовь к родному краю, его жителям.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1268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2060"/>
                          </a:solidFill>
                          <a:latin typeface="Constantia"/>
                        </a:rPr>
                        <a:t>4.Земля наш – общий дом.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latin typeface="Constantia"/>
                        </a:rPr>
                        <a:t>Формировать патриотические чувства; закреплять знание государственных символов страны; систематизировать знания о природе нашей страны.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221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2060"/>
                          </a:solidFill>
                          <a:latin typeface="Constantia"/>
                        </a:rPr>
                        <a:t>5. Мой дом – моя семья.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latin typeface="Constantia"/>
                        </a:rPr>
                        <a:t>Закрепление представлений детей о семье, родственных отношениях, об обязанностях членов семьи.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221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2060"/>
                          </a:solidFill>
                          <a:latin typeface="Constantia"/>
                        </a:rPr>
                        <a:t>6. Народное творчество.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2060"/>
                          </a:solidFill>
                          <a:latin typeface="Constantia"/>
                        </a:rPr>
                        <a:t>Воспитывать интерес к народному творчеству.</a:t>
                      </a:r>
                    </a:p>
                  </a:txBody>
                  <a:tcPr marL="67906" marR="67906" marT="33953" marB="339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dbo.ru/upload/big/2_15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445224"/>
            <a:ext cx="936104" cy="118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Посещаемость кружка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(подгруппа  12 человек)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552" y="1397000"/>
          <a:ext cx="51845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24128" y="2136339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сентябрь  </a:t>
            </a:r>
            <a:r>
              <a:rPr lang="ru-RU" b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   81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%</a:t>
            </a:r>
            <a:endParaRPr lang="ru-RU" sz="105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октябрь -      77%</a:t>
            </a:r>
            <a:endParaRPr lang="ru-RU" sz="105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ноябрь –       78%</a:t>
            </a:r>
            <a:endParaRPr lang="ru-RU" sz="105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декабрь  -     83%</a:t>
            </a:r>
            <a:endParaRPr lang="ru-RU" sz="105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январь     -    83%</a:t>
            </a:r>
            <a:endParaRPr lang="ru-RU" sz="105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февраль   -    83%</a:t>
            </a:r>
            <a:endParaRPr lang="ru-RU" sz="105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март      -      81%</a:t>
            </a:r>
            <a:endParaRPr lang="ru-RU" sz="105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апрель      -   73%</a:t>
            </a:r>
            <a:endParaRPr lang="ru-RU" sz="105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май         -     75 %</a:t>
            </a:r>
            <a:endParaRPr lang="ru-RU" sz="105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1060</Words>
  <Application>Microsoft Office PowerPoint</Application>
  <PresentationFormat>Экран (4:3)</PresentationFormat>
  <Paragraphs>143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 Психологическая особенность возрастной группы детей 5 – 6 лет.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Главный помощник и идейный вдохновитель.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Мастер-класс по изготовлению дидактической игры для детей младшего возраста  «Накормите медвежат» </dc:title>
  <dc:creator>user</dc:creator>
  <cp:lastModifiedBy>user</cp:lastModifiedBy>
  <cp:revision>75</cp:revision>
  <dcterms:created xsi:type="dcterms:W3CDTF">2016-03-22T19:34:13Z</dcterms:created>
  <dcterms:modified xsi:type="dcterms:W3CDTF">2018-02-02T17:46:16Z</dcterms:modified>
</cp:coreProperties>
</file>